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60" r:id="rId2"/>
    <p:sldMasterId id="2147483662" r:id="rId3"/>
    <p:sldMasterId id="2147483664" r:id="rId4"/>
    <p:sldMasterId id="2147483666" r:id="rId5"/>
    <p:sldMasterId id="2147483668" r:id="rId6"/>
    <p:sldMasterId id="2147483670" r:id="rId7"/>
    <p:sldMasterId id="2147483672" r:id="rId8"/>
    <p:sldMasterId id="2147483674" r:id="rId9"/>
    <p:sldMasterId id="2147483676" r:id="rId10"/>
  </p:sldMasterIdLst>
  <p:notesMasterIdLst>
    <p:notesMasterId r:id="rId30"/>
  </p:notesMasterIdLst>
  <p:sldIdLst>
    <p:sldId id="256" r:id="rId11"/>
    <p:sldId id="257" r:id="rId12"/>
    <p:sldId id="258" r:id="rId13"/>
    <p:sldId id="259" r:id="rId14"/>
    <p:sldId id="260" r:id="rId15"/>
    <p:sldId id="265" r:id="rId16"/>
    <p:sldId id="261" r:id="rId17"/>
    <p:sldId id="262" r:id="rId18"/>
    <p:sldId id="264" r:id="rId19"/>
    <p:sldId id="263" r:id="rId20"/>
    <p:sldId id="266" r:id="rId21"/>
    <p:sldId id="267" r:id="rId22"/>
    <p:sldId id="269" r:id="rId23"/>
    <p:sldId id="270" r:id="rId24"/>
    <p:sldId id="271" r:id="rId25"/>
    <p:sldId id="272" r:id="rId26"/>
    <p:sldId id="273" r:id="rId27"/>
    <p:sldId id="274" r:id="rId28"/>
    <p:sldId id="268" r:id="rId29"/>
  </p:sldIdLst>
  <p:sldSz cx="12192000" cy="6858000"/>
  <p:notesSz cx="6797675" cy="9874250"/>
  <p:embeddedFontLst>
    <p:embeddedFont>
      <p:font typeface="Bahnschrift" panose="020B0502040204020203" pitchFamily="34" charset="0"/>
      <p:regular r:id="rId31"/>
      <p:bold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entury Gothic" panose="020B0502020202020204" pitchFamily="34" charset="0"/>
      <p:regular r:id="rId37"/>
      <p:bold r:id="rId38"/>
      <p:italic r:id="rId39"/>
      <p:boldItalic r:id="rId40"/>
    </p:embeddedFont>
    <p:embeddedFont>
      <p:font typeface="Tw Cen MT" panose="020B0602020104020603" pitchFamily="34" charset="0"/>
      <p:regular r:id="rId41"/>
      <p:bold r:id="rId42"/>
      <p:italic r:id="rId43"/>
      <p:boldItalic r:id="rId44"/>
    </p:embeddedFont>
    <p:embeddedFont>
      <p:font typeface="Verdana" panose="020B0604030504040204" pitchFamily="3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9" roundtripDataSignature="AMtx7mipue3TM9X7HEGRQYXa40MEIj7u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font" Target="fonts/font9.fntdata"/><Relationship Id="rId21" Type="http://schemas.openxmlformats.org/officeDocument/2006/relationships/slide" Target="slides/slide11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Master" Target="slideMasters/slideMaster8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0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font" Target="fonts/font6.fntdata"/><Relationship Id="rId49" Type="http://customschemas.google.com/relationships/presentationmetadata" Target="meta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49687" y="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36562" y="1233487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75" cy="388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361" name="Google Shape;361;p1:notes"/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75" cy="388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:notes"/>
          <p:cNvSpPr txBox="1"/>
          <p:nvPr/>
        </p:nvSpPr>
        <p:spPr>
          <a:xfrm>
            <a:off x="3849687" y="937895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7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2"/>
          <p:cNvSpPr txBox="1"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2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2560"/>
              <a:buNone/>
              <a:defRPr cap="none">
                <a:solidFill>
                  <a:schemeClr val="accen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22"/>
          <p:cNvSpPr txBox="1">
            <a:spLocks noGrp="1"/>
          </p:cNvSpPr>
          <p:nvPr>
            <p:ph type="dt" idx="10"/>
          </p:nvPr>
        </p:nvSpPr>
        <p:spPr>
          <a:xfrm rot="5400000">
            <a:off x="10090150" y="1792287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2"/>
          <p:cNvSpPr txBox="1">
            <a:spLocks noGrp="1"/>
          </p:cNvSpPr>
          <p:nvPr>
            <p:ph type="ftr" idx="11"/>
          </p:nvPr>
        </p:nvSpPr>
        <p:spPr>
          <a:xfrm rot="5400000">
            <a:off x="8960643" y="3226593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sldNum" idx="12"/>
          </p:nvPr>
        </p:nvSpPr>
        <p:spPr>
          <a:xfrm>
            <a:off x="10350500" y="292100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>
            <a:spLocks noGrp="1"/>
          </p:cNvSpPr>
          <p:nvPr>
            <p:ph type="title"/>
          </p:nvPr>
        </p:nvSpPr>
        <p:spPr>
          <a:xfrm rot="5400000">
            <a:off x="6909428" y="2945796"/>
            <a:ext cx="4748589" cy="1413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50"/>
          <p:cNvSpPr txBox="1">
            <a:spLocks noGrp="1"/>
          </p:cNvSpPr>
          <p:nvPr>
            <p:ph type="body" idx="1"/>
          </p:nvPr>
        </p:nvSpPr>
        <p:spPr>
          <a:xfrm rot="5400000">
            <a:off x="1904432" y="528990"/>
            <a:ext cx="4748590" cy="6247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356" name="Google Shape;356;p50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50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50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4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4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4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6"/>
          <p:cNvSpPr txBox="1">
            <a:spLocks noGrp="1"/>
          </p:cNvSpPr>
          <p:nvPr>
            <p:ph type="body" idx="1"/>
          </p:nvPr>
        </p:nvSpPr>
        <p:spPr>
          <a:xfrm>
            <a:off x="5781146" y="1447800"/>
            <a:ext cx="5190065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71" name="Google Shape;171;p36"/>
          <p:cNvSpPr txBox="1">
            <a:spLocks noGrp="1"/>
          </p:cNvSpPr>
          <p:nvPr>
            <p:ph type="body" idx="2"/>
          </p:nvPr>
        </p:nvSpPr>
        <p:spPr>
          <a:xfrm>
            <a:off x="1154955" y="2895600"/>
            <a:ext cx="2793158" cy="3129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72" name="Google Shape;172;p36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36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6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8"/>
          <p:cNvSpPr txBox="1"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8"/>
          <p:cNvSpPr>
            <a:spLocks noGrp="1"/>
          </p:cNvSpPr>
          <p:nvPr>
            <p:ph type="pic" idx="2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96" name="Google Shape;196;p38"/>
          <p:cNvSpPr txBox="1">
            <a:spLocks noGrp="1"/>
          </p:cNvSpPr>
          <p:nvPr>
            <p:ph type="body" idx="1"/>
          </p:nvPr>
        </p:nvSpPr>
        <p:spPr>
          <a:xfrm>
            <a:off x="1154955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97" name="Google Shape;197;p38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8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8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aption">
  <p:cSld name="Title and Caption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0"/>
          <p:cNvSpPr txBox="1"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40"/>
          <p:cNvSpPr txBox="1">
            <a:spLocks noGrp="1"/>
          </p:cNvSpPr>
          <p:nvPr>
            <p:ph type="body" idx="1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20" name="Google Shape;220;p40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40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Caption">
  <p:cSld name="Quote with Caption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body" idx="1"/>
          </p:nvPr>
        </p:nvSpPr>
        <p:spPr>
          <a:xfrm>
            <a:off x="1945945" y="3678766"/>
            <a:ext cx="7725772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 b="0" i="0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45" name="Google Shape;245;p42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46" name="Google Shape;246;p42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42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42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Name Card">
  <p:cSld name="Name Card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44"/>
          <p:cNvSpPr txBox="1"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9" name="Google Shape;269;p44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44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44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6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46"/>
          <p:cNvSpPr txBox="1"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94" name="Google Shape;294;p46"/>
          <p:cNvSpPr txBox="1">
            <a:spLocks noGrp="1"/>
          </p:cNvSpPr>
          <p:nvPr>
            <p:ph type="body" idx="2"/>
          </p:nvPr>
        </p:nvSpPr>
        <p:spPr>
          <a:xfrm>
            <a:off x="1154954" y="3193561"/>
            <a:ext cx="3129168" cy="283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95" name="Google Shape;295;p46"/>
          <p:cNvSpPr txBox="1">
            <a:spLocks noGrp="1"/>
          </p:cNvSpPr>
          <p:nvPr>
            <p:ph type="body" idx="3"/>
          </p:nvPr>
        </p:nvSpPr>
        <p:spPr>
          <a:xfrm>
            <a:off x="4512721" y="2603502"/>
            <a:ext cx="314538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96" name="Google Shape;296;p46"/>
          <p:cNvSpPr txBox="1">
            <a:spLocks noGrp="1"/>
          </p:cNvSpPr>
          <p:nvPr>
            <p:ph type="body" idx="4"/>
          </p:nvPr>
        </p:nvSpPr>
        <p:spPr>
          <a:xfrm>
            <a:off x="4512721" y="3193561"/>
            <a:ext cx="3145380" cy="2833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97" name="Google Shape;297;p46"/>
          <p:cNvSpPr txBox="1">
            <a:spLocks noGrp="1"/>
          </p:cNvSpPr>
          <p:nvPr>
            <p:ph type="body" idx="5"/>
          </p:nvPr>
        </p:nvSpPr>
        <p:spPr>
          <a:xfrm>
            <a:off x="7886700" y="2617299"/>
            <a:ext cx="3161029" cy="576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98" name="Google Shape;298;p46"/>
          <p:cNvSpPr txBox="1">
            <a:spLocks noGrp="1"/>
          </p:cNvSpPr>
          <p:nvPr>
            <p:ph type="body" idx="6"/>
          </p:nvPr>
        </p:nvSpPr>
        <p:spPr>
          <a:xfrm>
            <a:off x="7886700" y="3193561"/>
            <a:ext cx="3164719" cy="283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99" name="Google Shape;299;p46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46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46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8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48"/>
          <p:cNvSpPr txBox="1"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324" name="Google Shape;324;p48"/>
          <p:cNvSpPr>
            <a:spLocks noGrp="1"/>
          </p:cNvSpPr>
          <p:nvPr>
            <p:ph type="pic" idx="2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325" name="Google Shape;325;p48"/>
          <p:cNvSpPr txBox="1">
            <a:spLocks noGrp="1"/>
          </p:cNvSpPr>
          <p:nvPr>
            <p:ph type="body" idx="3"/>
          </p:nvPr>
        </p:nvSpPr>
        <p:spPr>
          <a:xfrm>
            <a:off x="1154953" y="5109107"/>
            <a:ext cx="3050437" cy="917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326" name="Google Shape;326;p48"/>
          <p:cNvSpPr txBox="1">
            <a:spLocks noGrp="1"/>
          </p:cNvSpPr>
          <p:nvPr>
            <p:ph type="body" idx="4"/>
          </p:nvPr>
        </p:nvSpPr>
        <p:spPr>
          <a:xfrm>
            <a:off x="4572537" y="4532846"/>
            <a:ext cx="3046766" cy="651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327" name="Google Shape;327;p48"/>
          <p:cNvSpPr>
            <a:spLocks noGrp="1"/>
          </p:cNvSpPr>
          <p:nvPr>
            <p:ph type="pic" idx="5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328" name="Google Shape;328;p48"/>
          <p:cNvSpPr txBox="1">
            <a:spLocks noGrp="1"/>
          </p:cNvSpPr>
          <p:nvPr>
            <p:ph type="body" idx="6"/>
          </p:nvPr>
        </p:nvSpPr>
        <p:spPr>
          <a:xfrm>
            <a:off x="4568865" y="5184002"/>
            <a:ext cx="3050438" cy="843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329" name="Google Shape;329;p48"/>
          <p:cNvSpPr txBox="1">
            <a:spLocks noGrp="1"/>
          </p:cNvSpPr>
          <p:nvPr>
            <p:ph type="body" idx="7"/>
          </p:nvPr>
        </p:nvSpPr>
        <p:spPr>
          <a:xfrm>
            <a:off x="7983434" y="4532847"/>
            <a:ext cx="3050438" cy="65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330" name="Google Shape;330;p48"/>
          <p:cNvSpPr>
            <a:spLocks noGrp="1"/>
          </p:cNvSpPr>
          <p:nvPr>
            <p:ph type="pic" idx="8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331" name="Google Shape;331;p48"/>
          <p:cNvSpPr txBox="1">
            <a:spLocks noGrp="1"/>
          </p:cNvSpPr>
          <p:nvPr>
            <p:ph type="body" idx="9"/>
          </p:nvPr>
        </p:nvSpPr>
        <p:spPr>
          <a:xfrm>
            <a:off x="7983434" y="5184001"/>
            <a:ext cx="3050437" cy="843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332" name="Google Shape;332;p48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48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48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11" name="Google Shape;11;p2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1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1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1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1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" name="Google Shape;18;p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1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21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1" name="Google Shape;21;p21"/>
          <p:cNvSpPr txBox="1">
            <a:spLocks noGrp="1"/>
          </p:cNvSpPr>
          <p:nvPr>
            <p:ph type="dt" idx="10"/>
          </p:nvPr>
        </p:nvSpPr>
        <p:spPr>
          <a:xfrm rot="5400000">
            <a:off x="10090150" y="1792287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21"/>
          <p:cNvSpPr txBox="1">
            <a:spLocks noGrp="1"/>
          </p:cNvSpPr>
          <p:nvPr>
            <p:ph type="ftr" idx="11"/>
          </p:nvPr>
        </p:nvSpPr>
        <p:spPr>
          <a:xfrm rot="5400000">
            <a:off x="8960643" y="3226593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21"/>
          <p:cNvSpPr txBox="1">
            <a:spLocks noGrp="1"/>
          </p:cNvSpPr>
          <p:nvPr>
            <p:ph type="sldNum" idx="12"/>
          </p:nvPr>
        </p:nvSpPr>
        <p:spPr>
          <a:xfrm>
            <a:off x="10350500" y="292100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49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337" name="Google Shape;337;p4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9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9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9"/>
            <p:cNvSpPr/>
            <p:nvPr/>
          </p:nvSpPr>
          <p:spPr>
            <a:xfrm rot="5100000">
              <a:off x="6293383" y="4577532"/>
              <a:ext cx="3300935" cy="441325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9"/>
            <p:cNvSpPr/>
            <p:nvPr/>
          </p:nvSpPr>
          <p:spPr>
            <a:xfrm>
              <a:off x="414338" y="402504"/>
              <a:ext cx="6511925" cy="605409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49"/>
            <p:cNvSpPr/>
            <p:nvPr/>
          </p:nvSpPr>
          <p:spPr>
            <a:xfrm rot="5400000">
              <a:off x="4448488" y="2802490"/>
              <a:ext cx="6054098" cy="1254125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49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7" name="Google Shape;347;p4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49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49" name="Google Shape;349;p49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50" name="Google Shape;350;p49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1" name="Google Shape;351;p49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49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3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33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3" name="Google Shape;143;p33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33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Google Shape;145;p33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35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152" name="Google Shape;152;p3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5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5"/>
            <p:cNvSpPr/>
            <p:nvPr/>
          </p:nvSpPr>
          <p:spPr>
            <a:xfrm>
              <a:off x="5713413" y="402504"/>
              <a:ext cx="6054725" cy="605409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35"/>
            <p:cNvSpPr/>
            <p:nvPr/>
          </p:nvSpPr>
          <p:spPr>
            <a:xfrm rot="-5700000">
              <a:off x="3140606" y="1825959"/>
              <a:ext cx="3299348" cy="439737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5"/>
            <p:cNvSpPr/>
            <p:nvPr/>
          </p:nvSpPr>
          <p:spPr>
            <a:xfrm rot="-5400000">
              <a:off x="2229163" y="2802490"/>
              <a:ext cx="6054098" cy="1254125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5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" name="Google Shape;162;p3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5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35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5" name="Google Shape;165;p35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35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35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37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177" name="Google Shape;177;p3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7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7"/>
            <p:cNvSpPr/>
            <p:nvPr/>
          </p:nvSpPr>
          <p:spPr>
            <a:xfrm>
              <a:off x="6172200" y="402504"/>
              <a:ext cx="5595938" cy="605409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37"/>
            <p:cNvSpPr/>
            <p:nvPr/>
          </p:nvSpPr>
          <p:spPr>
            <a:xfrm rot="-5400000">
              <a:off x="3295170" y="2801697"/>
              <a:ext cx="6054098" cy="1255712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37"/>
            <p:cNvSpPr/>
            <p:nvPr/>
          </p:nvSpPr>
          <p:spPr>
            <a:xfrm rot="-5700000">
              <a:off x="4203437" y="1825165"/>
              <a:ext cx="3299348" cy="441325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37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7" name="Google Shape;187;p3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7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7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0" name="Google Shape;190;p37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37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" name="Google Shape;192;p37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39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202" name="Google Shape;202;p3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9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9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9"/>
            <p:cNvSpPr/>
            <p:nvPr/>
          </p:nvSpPr>
          <p:spPr>
            <a:xfrm rot="-600000">
              <a:off x="8491538" y="2714271"/>
              <a:ext cx="3298825" cy="441395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39"/>
            <p:cNvSpPr/>
            <p:nvPr/>
          </p:nvSpPr>
          <p:spPr>
            <a:xfrm>
              <a:off x="455613" y="2801598"/>
              <a:ext cx="11277600" cy="3602608"/>
            </a:xfrm>
            <a:custGeom>
              <a:avLst/>
              <a:gdLst/>
              <a:ahLst/>
              <a:cxnLst/>
              <a:rect l="l" t="t" r="r" b="b"/>
              <a:pathLst>
                <a:path w="10000" h="7946" extrusionOk="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39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1" name="Google Shape;211;p3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9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" name="Google Shape;215;p39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41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225" name="Google Shape;225;p4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1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1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1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1"/>
            <p:cNvSpPr/>
            <p:nvPr/>
          </p:nvSpPr>
          <p:spPr>
            <a:xfrm rot="-600000">
              <a:off x="8491538" y="4184529"/>
              <a:ext cx="3298825" cy="441395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41"/>
            <p:cNvSpPr/>
            <p:nvPr/>
          </p:nvSpPr>
          <p:spPr>
            <a:xfrm>
              <a:off x="455613" y="4241688"/>
              <a:ext cx="11277600" cy="233717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1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4" name="Google Shape;234;p41"/>
          <p:cNvSpPr txBox="1"/>
          <p:nvPr/>
        </p:nvSpPr>
        <p:spPr>
          <a:xfrm>
            <a:off x="9718675" y="2632075"/>
            <a:ext cx="803275" cy="157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 b="0" i="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235" name="Google Shape;235;p41"/>
          <p:cNvSpPr txBox="1"/>
          <p:nvPr/>
        </p:nvSpPr>
        <p:spPr>
          <a:xfrm>
            <a:off x="898525" y="590550"/>
            <a:ext cx="801687" cy="157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 b="0" i="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236" name="Google Shape;236;p4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41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41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39" name="Google Shape;239;p41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" name="Google Shape;240;p41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41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43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251" name="Google Shape;251;p4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3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3"/>
            <p:cNvSpPr/>
            <p:nvPr/>
          </p:nvSpPr>
          <p:spPr>
            <a:xfrm rot="-600000">
              <a:off x="8491538" y="4194055"/>
              <a:ext cx="3298825" cy="439808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3"/>
            <p:cNvSpPr/>
            <p:nvPr/>
          </p:nvSpPr>
          <p:spPr>
            <a:xfrm>
              <a:off x="455613" y="4241688"/>
              <a:ext cx="11277600" cy="233717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3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0" name="Google Shape;260;p4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43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43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3" name="Google Shape;263;p43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4" name="Google Shape;264;p43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Google Shape;265;p43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45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274" name="Google Shape;274;p4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5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5"/>
            <p:cNvSpPr/>
            <p:nvPr/>
          </p:nvSpPr>
          <p:spPr>
            <a:xfrm rot="-600000">
              <a:off x="8491538" y="1798139"/>
              <a:ext cx="3298825" cy="439807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45"/>
            <p:cNvSpPr/>
            <p:nvPr/>
          </p:nvSpPr>
          <p:spPr>
            <a:xfrm>
              <a:off x="458788" y="1866411"/>
              <a:ext cx="11277600" cy="4534619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45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" name="Google Shape;283;p4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4" name="Google Shape;284;p45"/>
          <p:cNvCxnSpPr/>
          <p:nvPr/>
        </p:nvCxnSpPr>
        <p:spPr>
          <a:xfrm>
            <a:off x="4403725" y="2570162"/>
            <a:ext cx="0" cy="3492500"/>
          </a:xfrm>
          <a:prstGeom prst="straightConnector1">
            <a:avLst/>
          </a:prstGeom>
          <a:noFill/>
          <a:ln w="12700" cap="rnd" cmpd="sng">
            <a:solidFill>
              <a:schemeClr val="accent1">
                <a:alpha val="4078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285" name="Google Shape;285;p45"/>
          <p:cNvCxnSpPr/>
          <p:nvPr/>
        </p:nvCxnSpPr>
        <p:spPr>
          <a:xfrm>
            <a:off x="7772400" y="2570162"/>
            <a:ext cx="0" cy="3492500"/>
          </a:xfrm>
          <a:prstGeom prst="straightConnector1">
            <a:avLst/>
          </a:prstGeom>
          <a:noFill/>
          <a:ln w="12700" cap="rnd" cmpd="sng">
            <a:solidFill>
              <a:schemeClr val="accent1">
                <a:alpha val="4078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286" name="Google Shape;286;p45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45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88" name="Google Shape;288;p45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" name="Google Shape;289;p45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0" name="Google Shape;290;p45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47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304" name="Google Shape;304;p4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7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7"/>
            <p:cNvSpPr/>
            <p:nvPr/>
          </p:nvSpPr>
          <p:spPr>
            <a:xfrm rot="-600000">
              <a:off x="8491538" y="1798139"/>
              <a:ext cx="3298825" cy="439807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47"/>
            <p:cNvSpPr/>
            <p:nvPr/>
          </p:nvSpPr>
          <p:spPr>
            <a:xfrm>
              <a:off x="458788" y="1866411"/>
              <a:ext cx="11277600" cy="4534619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7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3" name="Google Shape;313;p4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4" name="Google Shape;314;p47"/>
          <p:cNvCxnSpPr/>
          <p:nvPr/>
        </p:nvCxnSpPr>
        <p:spPr>
          <a:xfrm>
            <a:off x="4387850" y="2603500"/>
            <a:ext cx="0" cy="3517900"/>
          </a:xfrm>
          <a:prstGeom prst="straightConnector1">
            <a:avLst/>
          </a:prstGeom>
          <a:noFill/>
          <a:ln w="12700" cap="rnd" cmpd="sng">
            <a:solidFill>
              <a:schemeClr val="accent1">
                <a:alpha val="39607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315" name="Google Shape;315;p47"/>
          <p:cNvCxnSpPr/>
          <p:nvPr/>
        </p:nvCxnSpPr>
        <p:spPr>
          <a:xfrm>
            <a:off x="7802562" y="2603500"/>
            <a:ext cx="0" cy="3492500"/>
          </a:xfrm>
          <a:prstGeom prst="straightConnector1">
            <a:avLst/>
          </a:prstGeom>
          <a:noFill/>
          <a:ln w="12700" cap="rnd" cmpd="sng">
            <a:solidFill>
              <a:schemeClr val="accent1">
                <a:alpha val="39607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316" name="Google Shape;316;p47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47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8" name="Google Shape;318;p47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47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0" name="Google Shape;320;p47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"/>
          <p:cNvSpPr txBox="1">
            <a:spLocks noGrp="1"/>
          </p:cNvSpPr>
          <p:nvPr>
            <p:ph type="ctrTitle"/>
          </p:nvPr>
        </p:nvSpPr>
        <p:spPr>
          <a:xfrm>
            <a:off x="4571999" y="1891505"/>
            <a:ext cx="6901963" cy="11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sz="3600" dirty="0"/>
              <a:t>Food Ordering </a:t>
            </a:r>
            <a:br>
              <a:rPr lang="en-US" sz="3600" dirty="0"/>
            </a:br>
            <a:r>
              <a:rPr lang="en-US" sz="3600" dirty="0"/>
              <a:t>     Web Application</a:t>
            </a:r>
            <a:endParaRPr dirty="0"/>
          </a:p>
        </p:txBody>
      </p:sp>
      <p:sp>
        <p:nvSpPr>
          <p:cNvPr id="365" name="Google Shape;365;p1"/>
          <p:cNvSpPr txBox="1">
            <a:spLocks noGrp="1"/>
          </p:cNvSpPr>
          <p:nvPr>
            <p:ph type="subTitle" idx="1"/>
          </p:nvPr>
        </p:nvSpPr>
        <p:spPr>
          <a:xfrm>
            <a:off x="5715000" y="3246435"/>
            <a:ext cx="6224953" cy="1344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dirty="0"/>
              <a:t>1CR20CS078    HARSHIL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en-US" dirty="0"/>
              <a:t>1CR20CS206    TRIGUNESH RAI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en-US" sz="1800" b="0" i="0" u="none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sz="1800" b="0" i="0" u="none" dirty="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en-US" sz="1800" b="0" i="0" u="none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dirty="0"/>
          </a:p>
        </p:txBody>
      </p:sp>
      <p:pic>
        <p:nvPicPr>
          <p:cNvPr id="366" name="Google Shape;366;p1" descr="C:\Users\Mahesh Kumar Jha\Downloads\CMRIT NEW LOGO-01.png"/>
          <p:cNvPicPr preferRelativeResize="0"/>
          <p:nvPr/>
        </p:nvPicPr>
        <p:blipFill rotWithShape="1">
          <a:blip r:embed="rId3">
            <a:alphaModFix/>
          </a:blip>
          <a:srcRect l="8503" t="4687" r="7038"/>
          <a:stretch/>
        </p:blipFill>
        <p:spPr>
          <a:xfrm>
            <a:off x="1354137" y="1791676"/>
            <a:ext cx="4197350" cy="318135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1"/>
          <p:cNvSpPr txBox="1"/>
          <p:nvPr/>
        </p:nvSpPr>
        <p:spPr>
          <a:xfrm>
            <a:off x="908050" y="4739481"/>
            <a:ext cx="5287962" cy="1550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1"/>
          <p:cNvSpPr txBox="1"/>
          <p:nvPr/>
        </p:nvSpPr>
        <p:spPr>
          <a:xfrm>
            <a:off x="3513137" y="5973762"/>
            <a:ext cx="51212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DE585"/>
              </a:buClr>
              <a:buSzPts val="1800"/>
              <a:buFont typeface="arial"/>
              <a:buNone/>
            </a:pPr>
            <a:r>
              <a:rPr lang="en-US" sz="1800" b="0" i="0" u="none">
                <a:solidFill>
                  <a:srgbClr val="CDE585"/>
                </a:solidFill>
                <a:latin typeface="arial"/>
                <a:ea typeface="arial"/>
                <a:cs typeface="arial"/>
                <a:sym typeface="arial"/>
              </a:rPr>
              <a:t>Department of Computer Science &amp; Engineering</a:t>
            </a:r>
            <a:endParaRPr/>
          </a:p>
        </p:txBody>
      </p:sp>
      <p:sp>
        <p:nvSpPr>
          <p:cNvPr id="369" name="Google Shape;369;p1"/>
          <p:cNvSpPr txBox="1"/>
          <p:nvPr/>
        </p:nvSpPr>
        <p:spPr>
          <a:xfrm>
            <a:off x="468312" y="463550"/>
            <a:ext cx="3148012" cy="88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sz="3600" b="0" i="0" u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18CSP83</a:t>
            </a:r>
            <a:endParaRPr/>
          </a:p>
        </p:txBody>
      </p:sp>
      <p:sp>
        <p:nvSpPr>
          <p:cNvPr id="370" name="Google Shape;370;p1"/>
          <p:cNvSpPr txBox="1"/>
          <p:nvPr/>
        </p:nvSpPr>
        <p:spPr>
          <a:xfrm>
            <a:off x="4264025" y="465137"/>
            <a:ext cx="3149600" cy="88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sz="3600" b="0" i="0" u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Review - </a:t>
            </a:r>
            <a:r>
              <a:rPr lang="en-US" sz="3600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dirty="0"/>
          </a:p>
        </p:txBody>
      </p:sp>
      <p:sp>
        <p:nvSpPr>
          <p:cNvPr id="371" name="Google Shape;371;p1"/>
          <p:cNvSpPr txBox="1"/>
          <p:nvPr/>
        </p:nvSpPr>
        <p:spPr>
          <a:xfrm>
            <a:off x="8647112" y="781050"/>
            <a:ext cx="3149600" cy="88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</a:pPr>
            <a:r>
              <a:rPr lang="en-US" sz="2400" b="0" i="0" u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Date : </a:t>
            </a:r>
            <a:r>
              <a:rPr lang="en-US" sz="2400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24</a:t>
            </a:r>
            <a:r>
              <a:rPr lang="en-US" sz="2400" b="0" i="0" u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/07/22</a:t>
            </a:r>
            <a:endParaRPr dirty="0"/>
          </a:p>
        </p:txBody>
      </p:sp>
      <p:sp>
        <p:nvSpPr>
          <p:cNvPr id="372" name="Google Shape;372;p1"/>
          <p:cNvSpPr txBox="1"/>
          <p:nvPr/>
        </p:nvSpPr>
        <p:spPr>
          <a:xfrm>
            <a:off x="6096000" y="4591050"/>
            <a:ext cx="4945062" cy="1261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DE585"/>
              </a:buClr>
              <a:buSzPts val="1800"/>
              <a:buFont typeface="arial"/>
              <a:buNone/>
            </a:pPr>
            <a:r>
              <a:rPr lang="en-US" sz="2800" b="1" i="1" u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Under the guidance of:</a:t>
            </a:r>
            <a:endParaRPr lang="en-US" sz="2800" dirty="0">
              <a:solidFill>
                <a:schemeClr val="accen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DE585"/>
              </a:buClr>
              <a:buSzPts val="1800"/>
              <a:buFont typeface="arial"/>
              <a:buNone/>
            </a:pPr>
            <a:r>
              <a:rPr lang="en-US" sz="2400" b="0" i="1" u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2400" i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Prof. Shyamashree Gosh</a:t>
            </a:r>
            <a:endParaRPr lang="en-US" sz="2400" dirty="0">
              <a:solidFill>
                <a:schemeClr val="accen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DE585"/>
              </a:buClr>
              <a:buSzPts val="1800"/>
              <a:buFont typeface="arial"/>
              <a:buNone/>
            </a:pPr>
            <a:r>
              <a:rPr lang="en-US" sz="2400" b="0" i="1" u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2400" i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Assistant Professor</a:t>
            </a:r>
            <a:endParaRPr lang="en-US" sz="24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D443E-9E86-2C2F-6D27-154E08CAA198}"/>
              </a:ext>
            </a:extLst>
          </p:cNvPr>
          <p:cNvSpPr txBox="1"/>
          <p:nvPr/>
        </p:nvSpPr>
        <p:spPr>
          <a:xfrm>
            <a:off x="489284" y="931494"/>
            <a:ext cx="1121343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u="sng" kern="12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+mn-ea"/>
                <a:cs typeface="+mn-cs"/>
              </a:rPr>
              <a:t>OUTPUT</a:t>
            </a:r>
            <a:endParaRPr kumimoji="0" lang="en-US" sz="3200" b="1" i="0" u="sng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134770">
                  <a:lumMod val="40000"/>
                  <a:lumOff val="60000"/>
                </a:srgb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R="0" lvl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800" b="1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marR="0" lvl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800" b="1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marR="0" lvl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b="1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Website Design and Layout</a:t>
            </a:r>
          </a:p>
          <a:p>
            <a:pPr marR="0" lvl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" name="Arrow: Bent-Up 2">
            <a:extLst>
              <a:ext uri="{FF2B5EF4-FFF2-40B4-BE49-F238E27FC236}">
                <a16:creationId xmlns:a16="http://schemas.microsoft.com/office/drawing/2014/main" id="{53612C9F-61D0-4141-EDEB-7FD13B43C963}"/>
              </a:ext>
            </a:extLst>
          </p:cNvPr>
          <p:cNvSpPr/>
          <p:nvPr/>
        </p:nvSpPr>
        <p:spPr>
          <a:xfrm flipH="1" flipV="1">
            <a:off x="5338689" y="4334609"/>
            <a:ext cx="1167619" cy="90560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061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EDD392-AB67-8DD5-6235-1F2222FDB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785" y="439616"/>
            <a:ext cx="11227778" cy="593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41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795705-C13A-EF6F-3FB8-C87B249B8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08" y="351692"/>
            <a:ext cx="11280530" cy="6022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209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A2A9CB-77AE-4AD1-EBBE-C01A0E88E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85" y="474784"/>
            <a:ext cx="11227778" cy="589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708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D41B639-97F8-EB32-8D38-B8E86F2C8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77" y="465992"/>
            <a:ext cx="11227778" cy="589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28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84C2CB-5849-3E28-E343-357003108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92" y="483577"/>
            <a:ext cx="11227777" cy="587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316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A3E355-50AA-F6A1-D371-2D123D5BA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30" y="479180"/>
            <a:ext cx="11271740" cy="589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56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FA120E-C2A5-FD78-1C61-30A129E89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77" y="457200"/>
            <a:ext cx="11227778" cy="590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793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5FB00E-7310-703D-40C1-D5CB6A35D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92" y="465992"/>
            <a:ext cx="11262947" cy="5926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263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ecision 4">
            <a:extLst>
              <a:ext uri="{FF2B5EF4-FFF2-40B4-BE49-F238E27FC236}">
                <a16:creationId xmlns:a16="http://schemas.microsoft.com/office/drawing/2014/main" id="{876D45CB-9092-01C2-32E3-D0D9C2A54782}"/>
              </a:ext>
            </a:extLst>
          </p:cNvPr>
          <p:cNvSpPr/>
          <p:nvPr/>
        </p:nvSpPr>
        <p:spPr>
          <a:xfrm rot="20398958">
            <a:off x="2486527" y="2156631"/>
            <a:ext cx="7218946" cy="2544731"/>
          </a:xfrm>
          <a:prstGeom prst="flowChartDecision">
            <a:avLst/>
          </a:prstGeom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5752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2E6D1-D2A2-AE5D-895A-325CC7333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2662440"/>
            <a:ext cx="8825658" cy="1865598"/>
          </a:xfrm>
        </p:spPr>
        <p:txBody>
          <a:bodyPr/>
          <a:lstStyle/>
          <a:p>
            <a:pPr algn="ctr"/>
            <a:r>
              <a:rPr lang="en-IN" dirty="0">
                <a:solidFill>
                  <a:schemeClr val="accent1"/>
                </a:solidFill>
              </a:rPr>
              <a:t>Food Ordering Web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5EBF68-EA34-65C4-8763-292BEBA8F7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8724" y="987896"/>
            <a:ext cx="8825658" cy="861420"/>
          </a:xfrm>
        </p:spPr>
        <p:txBody>
          <a:bodyPr/>
          <a:lstStyle/>
          <a:p>
            <a:r>
              <a:rPr lang="en-US" sz="3200" b="1" dirty="0">
                <a:solidFill>
                  <a:schemeClr val="bg1">
                    <a:lumMod val="85000"/>
                  </a:schemeClr>
                </a:solidFill>
                <a:latin typeface="Bahnschrift" panose="020B0502040204020203" pitchFamily="34" charset="0"/>
              </a:rPr>
              <a:t>					</a:t>
            </a:r>
            <a:r>
              <a:rPr lang="en-US" sz="4400" b="1" u="sng" dirty="0">
                <a:solidFill>
                  <a:schemeClr val="bg1">
                    <a:lumMod val="85000"/>
                  </a:schemeClr>
                </a:solidFill>
                <a:latin typeface="Bahnschrift" panose="020B0502040204020203" pitchFamily="34" charset="0"/>
              </a:rPr>
              <a:t>TITLE</a:t>
            </a:r>
            <a:endParaRPr lang="en-IN" sz="4400" b="1" u="sng" dirty="0">
              <a:solidFill>
                <a:schemeClr val="bg1">
                  <a:lumMod val="85000"/>
                </a:schemeClr>
              </a:solidFill>
              <a:latin typeface="Bahnschrift" panose="020B0502040204020203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808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14748-88D2-7011-75F9-A143ABED3C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6648" y="2460218"/>
            <a:ext cx="8825658" cy="2445890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accent1"/>
                </a:solidFill>
              </a:rPr>
              <a:t>Developing a food ordering website using HTML, CSS &amp; JAVASCRIPT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B762D2-A6B5-C3B2-024D-4AC21C25B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9594" y="996688"/>
            <a:ext cx="8825658" cy="861420"/>
          </a:xfrm>
        </p:spPr>
        <p:txBody>
          <a:bodyPr/>
          <a:lstStyle/>
          <a:p>
            <a:pPr algn="ctr"/>
            <a:r>
              <a:rPr lang="en-IN" sz="3600" b="1" u="sng" dirty="0">
                <a:solidFill>
                  <a:schemeClr val="bg1">
                    <a:lumMod val="85000"/>
                  </a:schemeClr>
                </a:solidFill>
                <a:latin typeface="Bahnschrift" panose="020B0502040204020203" pitchFamily="34" charset="0"/>
              </a:rPr>
              <a:t>PROBLEM STATEMENT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269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0B3A3A3-DDCF-ABE7-DFCA-1E7FFFCC02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4087" y="697748"/>
            <a:ext cx="8825658" cy="861420"/>
          </a:xfrm>
        </p:spPr>
        <p:txBody>
          <a:bodyPr/>
          <a:lstStyle/>
          <a:p>
            <a:pPr algn="ctr"/>
            <a:r>
              <a:rPr lang="en-IN" sz="4000" b="1" i="1" u="sng" dirty="0">
                <a:solidFill>
                  <a:schemeClr val="bg1">
                    <a:lumMod val="85000"/>
                  </a:schemeClr>
                </a:solidFill>
              </a:rPr>
              <a:t>DETAILED REQUIREMENTS</a:t>
            </a:r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E4D80E-19CD-AB5A-23BF-E9DA53DB7C79}"/>
              </a:ext>
            </a:extLst>
          </p:cNvPr>
          <p:cNvSpPr txBox="1"/>
          <p:nvPr/>
        </p:nvSpPr>
        <p:spPr>
          <a:xfrm>
            <a:off x="1424355" y="2242437"/>
            <a:ext cx="9055614" cy="3329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 w="0"/>
                <a:solidFill>
                  <a:schemeClr val="bg1">
                    <a:lumMod val="9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HTML</a:t>
            </a:r>
            <a:endParaRPr kumimoji="0" lang="en-US" sz="3200" b="1" i="0" u="none" strike="noStrike" kern="1200" cap="none" spc="0" normalizeH="0" baseline="0" noProof="0" dirty="0">
              <a:ln w="0"/>
              <a:solidFill>
                <a:schemeClr val="bg1">
                  <a:lumMod val="95000"/>
                </a:schemeClr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i="0" u="none" strike="noStrike" kern="1200" cap="none" spc="0" normalizeH="0" baseline="0" noProof="0" dirty="0">
              <a:ln w="0"/>
              <a:solidFill>
                <a:schemeClr val="accent1"/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HTML </a:t>
            </a: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stands for Hyper Text Markup Language.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IT is the code that is used to structure a web page and its content.</a:t>
            </a:r>
          </a:p>
        </p:txBody>
      </p:sp>
    </p:spTree>
    <p:extLst>
      <p:ext uri="{BB962C8B-B14F-4D97-AF65-F5344CB8AC3E}">
        <p14:creationId xmlns:p14="http://schemas.microsoft.com/office/powerpoint/2010/main" val="1107619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9E813E-D5C5-3229-B481-EFCDF253B660}"/>
              </a:ext>
            </a:extLst>
          </p:cNvPr>
          <p:cNvSpPr txBox="1"/>
          <p:nvPr/>
        </p:nvSpPr>
        <p:spPr>
          <a:xfrm>
            <a:off x="1202078" y="764024"/>
            <a:ext cx="9031705" cy="6217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sng" strike="noStrike" kern="1200" cap="none" spc="0" normalizeH="0" baseline="0" noProof="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latin typeface="Tw Cen MT" panose="020B0602020104020603"/>
                <a:ea typeface="+mn-ea"/>
                <a:cs typeface="+mn-cs"/>
              </a:rPr>
              <a:t>CSS</a:t>
            </a:r>
            <a:endParaRPr kumimoji="0" lang="en-US" sz="4000" b="1" i="0" u="none" strike="noStrike" kern="1200" cap="none" spc="0" normalizeH="0" baseline="0" noProof="0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 w="0"/>
              <a:solidFill>
                <a:schemeClr val="accent1"/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0" i="1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Cascading Style Sheets is a style sheet language used for describing the presentation of a document written in a markup language such as HTML or XML.</a:t>
            </a:r>
          </a:p>
          <a:p>
            <a:pPr marR="0" lvl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800" b="0" i="1" dirty="0"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342900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lang="en-US" sz="2800" b="0" i="1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CSS is a cornerstone technology of the World Wide Web, alongside HTML and JavaScript.</a:t>
            </a: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 w="0"/>
              <a:solidFill>
                <a:schemeClr val="accent1"/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7608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0EA212-FC98-3E13-AB88-1A6F36E161E3}"/>
              </a:ext>
            </a:extLst>
          </p:cNvPr>
          <p:cNvSpPr txBox="1"/>
          <p:nvPr/>
        </p:nvSpPr>
        <p:spPr>
          <a:xfrm>
            <a:off x="1160585" y="1371601"/>
            <a:ext cx="9864969" cy="35754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JAVASCRIPT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i="1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JavaScript is a dynamic computer programming language.</a:t>
            </a: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i="1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Its implementations allow client-side script to interact with the user and make dynamic pages.</a:t>
            </a:r>
          </a:p>
        </p:txBody>
      </p:sp>
    </p:spTree>
    <p:extLst>
      <p:ext uri="{BB962C8B-B14F-4D97-AF65-F5344CB8AC3E}">
        <p14:creationId xmlns:p14="http://schemas.microsoft.com/office/powerpoint/2010/main" val="2702623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EBCEE9-7F86-099C-FF5B-93A32374EABD}"/>
              </a:ext>
            </a:extLst>
          </p:cNvPr>
          <p:cNvSpPr txBox="1"/>
          <p:nvPr/>
        </p:nvSpPr>
        <p:spPr>
          <a:xfrm>
            <a:off x="855785" y="997565"/>
            <a:ext cx="10480430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34770">
                  <a:lumMod val="40000"/>
                  <a:lumOff val="60000"/>
                </a:srgb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SOFTWARE TOOLS USED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134770">
                  <a:lumMod val="40000"/>
                  <a:lumOff val="60000"/>
                </a:srgb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34770">
                  <a:lumMod val="40000"/>
                  <a:lumOff val="60000"/>
                </a:srgb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342900" lvl="2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VS CODE(v1.68)</a:t>
            </a:r>
          </a:p>
          <a:p>
            <a:pPr marL="342900" lvl="2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HTML5</a:t>
            </a:r>
          </a:p>
          <a:p>
            <a:pPr marL="342900" lvl="2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CSS3</a:t>
            </a:r>
          </a:p>
          <a:p>
            <a:pPr marL="342900" lvl="2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JAVASCRIPT</a:t>
            </a:r>
          </a:p>
          <a:p>
            <a:pPr marL="342900" lvl="2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W3</a:t>
            </a: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School for some information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162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21C813-BBA4-22FD-1628-4BABC640F41D}"/>
              </a:ext>
            </a:extLst>
          </p:cNvPr>
          <p:cNvSpPr txBox="1"/>
          <p:nvPr/>
        </p:nvSpPr>
        <p:spPr>
          <a:xfrm>
            <a:off x="489284" y="498356"/>
            <a:ext cx="11213432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sng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PROPOSED SOLUTION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134770">
                  <a:lumMod val="40000"/>
                  <a:lumOff val="60000"/>
                </a:srgb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Tw Cen MT" panose="020B0602020104020603"/>
                <a:ea typeface="+mn-ea"/>
                <a:cs typeface="+mn-cs"/>
              </a:rPr>
              <a:t>First, we need to build a home page for the website.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Tw Cen MT" panose="020B0602020104020603"/>
                <a:ea typeface="+mn-ea"/>
                <a:cs typeface="+mn-cs"/>
              </a:rPr>
              <a:t>In that homepage, there will a navigation bar, some details about website and some categories of groceries.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Tw Cen MT" panose="020B0602020104020603"/>
                <a:ea typeface="+mn-ea"/>
                <a:cs typeface="+mn-cs"/>
              </a:rPr>
              <a:t>After that we are supposed to build separate webpages for each of the categories.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Tw Cen MT" panose="020B0602020104020603"/>
                <a:ea typeface="+mn-ea"/>
                <a:cs typeface="+mn-cs"/>
              </a:rPr>
              <a:t>Then we will link each product selected by the user to the cart page.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Tw Cen MT" panose="020B0602020104020603"/>
                <a:ea typeface="+mn-ea"/>
                <a:cs typeface="+mn-cs"/>
              </a:rPr>
              <a:t>At last, We will show a page displaying that customer has successfully placed the order.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0305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7BF932-5B35-C153-C9BA-C47EEAC684D8}"/>
              </a:ext>
            </a:extLst>
          </p:cNvPr>
          <p:cNvSpPr txBox="1"/>
          <p:nvPr/>
        </p:nvSpPr>
        <p:spPr>
          <a:xfrm>
            <a:off x="668214" y="738554"/>
            <a:ext cx="10849709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TOTAL MAN HOUR &amp; WORKS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 </a:t>
            </a:r>
            <a:endParaRPr lang="en-US" sz="2800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15</a:t>
            </a:r>
            <a:r>
              <a:rPr lang="en-US" sz="2800" kern="1200" baseline="300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th </a:t>
            </a: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JUNE - 3</a:t>
            </a:r>
            <a:r>
              <a:rPr lang="en-US" sz="2800" kern="1200" baseline="300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rd</a:t>
            </a: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 JULY : 4 hours (till review 1)</a:t>
            </a:r>
          </a:p>
          <a:p>
            <a:pPr marL="457200" marR="0" lvl="0" indent="-45720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Started making front page Layout.</a:t>
            </a:r>
          </a:p>
          <a:p>
            <a:pPr marL="457200" indent="-4572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4</a:t>
            </a:r>
            <a:r>
              <a:rPr kumimoji="0" lang="en-US" sz="2800" b="0" i="0" u="none" strike="noStrike" kern="1200" cap="none" spc="0" normalizeH="0" baseline="3000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th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 JULY – 2</a:t>
            </a:r>
            <a:r>
              <a:rPr kumimoji="0" lang="en-US" sz="2800" b="0" i="0" u="none" strike="noStrike" kern="1200" cap="none" spc="0" normalizeH="0" baseline="3000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ND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  AUGUST : 7 hours (till review 2)</a:t>
            </a:r>
            <a:endParaRPr lang="en-US" sz="2800" kern="1200" dirty="0">
              <a:solidFill>
                <a:schemeClr val="accent1"/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marL="457200" indent="-457200" defTabSz="457200">
              <a:lnSpc>
                <a:spcPct val="150000"/>
              </a:lnSpc>
              <a:buClrTx/>
              <a:buFont typeface="Wingdings" panose="05000000000000000000" pitchFamily="2" charset="2"/>
              <a:buChar char="Ø"/>
              <a:defRPr/>
            </a:pP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Making the website interactive.</a:t>
            </a:r>
          </a:p>
          <a:p>
            <a:pPr marL="457200" indent="-457200" defTabSz="457200">
              <a:lnSpc>
                <a:spcPct val="150000"/>
              </a:lnSpc>
              <a:buClrTx/>
              <a:buFont typeface="Wingdings" panose="05000000000000000000" pitchFamily="2" charset="2"/>
              <a:buChar char="Ø"/>
              <a:defRPr/>
            </a:pP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Completed front page Layout.</a:t>
            </a:r>
          </a:p>
          <a:p>
            <a:pPr marL="457200" indent="-457200" defTabSz="457200">
              <a:buClrTx/>
              <a:buFont typeface="Wingdings" panose="05000000000000000000" pitchFamily="2" charset="2"/>
              <a:buChar char="Ø"/>
              <a:defRPr/>
            </a:pPr>
            <a:endParaRPr lang="en-US" sz="2800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defTabSz="457200">
              <a:buClrTx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457200" marR="0" lvl="0" indent="-45720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9855977"/>
      </p:ext>
    </p:extLst>
  </p:cSld>
  <p:clrMapOvr>
    <a:masterClrMapping/>
  </p:clrMapOvr>
</p:sld>
</file>

<file path=ppt/theme/theme1.xml><?xml version="1.0" encoding="utf-8"?>
<a:theme xmlns:a="http://schemas.openxmlformats.org/drawingml/2006/main" name="1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12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3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4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5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7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8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9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10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11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311</Words>
  <Application>Microsoft Office PowerPoint</Application>
  <PresentationFormat>Widescreen</PresentationFormat>
  <Paragraphs>67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19</vt:i4>
      </vt:variant>
    </vt:vector>
  </HeadingPairs>
  <TitlesOfParts>
    <vt:vector size="38" baseType="lpstr">
      <vt:lpstr>Tw Cen MT</vt:lpstr>
      <vt:lpstr>Century Gothic</vt:lpstr>
      <vt:lpstr>Calibri</vt:lpstr>
      <vt:lpstr>arial</vt:lpstr>
      <vt:lpstr>Noto Sans Symbols</vt:lpstr>
      <vt:lpstr>Bahnschrift</vt:lpstr>
      <vt:lpstr>arial</vt:lpstr>
      <vt:lpstr>Verdana</vt:lpstr>
      <vt:lpstr>Wingdings</vt:lpstr>
      <vt:lpstr>1_Ion Boardroom</vt:lpstr>
      <vt:lpstr>3_Ion Boardroom</vt:lpstr>
      <vt:lpstr>4_Ion Boardroom</vt:lpstr>
      <vt:lpstr>5_Ion Boardroom</vt:lpstr>
      <vt:lpstr>7_Ion Boardroom</vt:lpstr>
      <vt:lpstr>8_Ion Boardroom</vt:lpstr>
      <vt:lpstr>9_Ion Boardroom</vt:lpstr>
      <vt:lpstr>10_Ion Boardroom</vt:lpstr>
      <vt:lpstr>11_Ion Boardroom</vt:lpstr>
      <vt:lpstr>12_Ion Boardroom</vt:lpstr>
      <vt:lpstr>Food Ordering       Web Application</vt:lpstr>
      <vt:lpstr>Food Ordering Web Application</vt:lpstr>
      <vt:lpstr>Developing a food ordering website using HTML, CSS &amp; JAVASCRIPT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Windows User</dc:creator>
  <cp:lastModifiedBy>Harshil Raj</cp:lastModifiedBy>
  <cp:revision>5</cp:revision>
  <dcterms:created xsi:type="dcterms:W3CDTF">2017-08-03T09:47:51Z</dcterms:created>
  <dcterms:modified xsi:type="dcterms:W3CDTF">2022-08-16T16:23:20Z</dcterms:modified>
</cp:coreProperties>
</file>